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6" r:id="rId9"/>
    <p:sldId id="267" r:id="rId10"/>
    <p:sldId id="268" r:id="rId11"/>
  </p:sldIdLst>
  <p:sldSz cx="18283238" cy="10287000"/>
  <p:notesSz cx="6858000" cy="9144000"/>
  <p:defaultTextStyle>
    <a:defPPr>
      <a:defRPr lang="ru-RU"/>
    </a:defPPr>
    <a:lvl1pPr marL="0" algn="l" defTabSz="163257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285" algn="l" defTabSz="163257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570" algn="l" defTabSz="163257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8855" algn="l" defTabSz="163257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140" algn="l" defTabSz="163257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424" algn="l" defTabSz="163257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7709" algn="l" defTabSz="163257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3994" algn="l" defTabSz="163257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0279" algn="l" defTabSz="163257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B36"/>
    <a:srgbClr val="0A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>
      <p:cViewPr varScale="1">
        <p:scale>
          <a:sx n="59" d="100"/>
          <a:sy n="59" d="100"/>
        </p:scale>
        <p:origin x="494" y="62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98714-F2F6-4C73-9AF8-C0EDEE007334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310B6-03E5-436F-A0EA-3BB168CC20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970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310B6-03E5-436F-A0EA-3BB168CC207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07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71243" y="3195638"/>
            <a:ext cx="15540752" cy="22050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42486" y="5829300"/>
            <a:ext cx="12798267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8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7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3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0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874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001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3255347" y="411958"/>
            <a:ext cx="4113729" cy="87772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162" y="411958"/>
            <a:ext cx="12036465" cy="87772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951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498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4250" y="6610351"/>
            <a:ext cx="15540752" cy="204311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44250" y="4360070"/>
            <a:ext cx="15540752" cy="2250281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28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57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885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14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142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770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399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027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179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4162" y="2400301"/>
            <a:ext cx="8075097" cy="678894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9293979" y="2400301"/>
            <a:ext cx="8075097" cy="678894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947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162" y="2302670"/>
            <a:ext cx="8078272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285" indent="0">
              <a:buNone/>
              <a:defRPr sz="3600" b="1"/>
            </a:lvl2pPr>
            <a:lvl3pPr marL="1632570" indent="0">
              <a:buNone/>
              <a:defRPr sz="3200" b="1"/>
            </a:lvl3pPr>
            <a:lvl4pPr marL="2448855" indent="0">
              <a:buNone/>
              <a:defRPr sz="2900" b="1"/>
            </a:lvl4pPr>
            <a:lvl5pPr marL="3265140" indent="0">
              <a:buNone/>
              <a:defRPr sz="2900" b="1"/>
            </a:lvl5pPr>
            <a:lvl6pPr marL="4081424" indent="0">
              <a:buNone/>
              <a:defRPr sz="2900" b="1"/>
            </a:lvl6pPr>
            <a:lvl7pPr marL="4897709" indent="0">
              <a:buNone/>
              <a:defRPr sz="2900" b="1"/>
            </a:lvl7pPr>
            <a:lvl8pPr marL="5713994" indent="0">
              <a:buNone/>
              <a:defRPr sz="2900" b="1"/>
            </a:lvl8pPr>
            <a:lvl9pPr marL="6530279" indent="0">
              <a:buNone/>
              <a:defRPr sz="29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914162" y="3262313"/>
            <a:ext cx="8078272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9287632" y="2302670"/>
            <a:ext cx="8081445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285" indent="0">
              <a:buNone/>
              <a:defRPr sz="3600" b="1"/>
            </a:lvl2pPr>
            <a:lvl3pPr marL="1632570" indent="0">
              <a:buNone/>
              <a:defRPr sz="3200" b="1"/>
            </a:lvl3pPr>
            <a:lvl4pPr marL="2448855" indent="0">
              <a:buNone/>
              <a:defRPr sz="2900" b="1"/>
            </a:lvl4pPr>
            <a:lvl5pPr marL="3265140" indent="0">
              <a:buNone/>
              <a:defRPr sz="2900" b="1"/>
            </a:lvl5pPr>
            <a:lvl6pPr marL="4081424" indent="0">
              <a:buNone/>
              <a:defRPr sz="2900" b="1"/>
            </a:lvl6pPr>
            <a:lvl7pPr marL="4897709" indent="0">
              <a:buNone/>
              <a:defRPr sz="2900" b="1"/>
            </a:lvl7pPr>
            <a:lvl8pPr marL="5713994" indent="0">
              <a:buNone/>
              <a:defRPr sz="2900" b="1"/>
            </a:lvl8pPr>
            <a:lvl9pPr marL="6530279" indent="0">
              <a:buNone/>
              <a:defRPr sz="29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9287632" y="3262313"/>
            <a:ext cx="8081445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673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59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60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163" y="409575"/>
            <a:ext cx="6015059" cy="1743075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48238" y="409576"/>
            <a:ext cx="10220838" cy="877967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163" y="2152651"/>
            <a:ext cx="6015059" cy="7036595"/>
          </a:xfrm>
        </p:spPr>
        <p:txBody>
          <a:bodyPr/>
          <a:lstStyle>
            <a:lvl1pPr marL="0" indent="0">
              <a:buNone/>
              <a:defRPr sz="2500"/>
            </a:lvl1pPr>
            <a:lvl2pPr marL="816285" indent="0">
              <a:buNone/>
              <a:defRPr sz="2100"/>
            </a:lvl2pPr>
            <a:lvl3pPr marL="1632570" indent="0">
              <a:buNone/>
              <a:defRPr sz="1800"/>
            </a:lvl3pPr>
            <a:lvl4pPr marL="2448855" indent="0">
              <a:buNone/>
              <a:defRPr sz="1600"/>
            </a:lvl4pPr>
            <a:lvl5pPr marL="3265140" indent="0">
              <a:buNone/>
              <a:defRPr sz="1600"/>
            </a:lvl5pPr>
            <a:lvl6pPr marL="4081424" indent="0">
              <a:buNone/>
              <a:defRPr sz="1600"/>
            </a:lvl6pPr>
            <a:lvl7pPr marL="4897709" indent="0">
              <a:buNone/>
              <a:defRPr sz="1600"/>
            </a:lvl7pPr>
            <a:lvl8pPr marL="5713994" indent="0">
              <a:buNone/>
              <a:defRPr sz="1600"/>
            </a:lvl8pPr>
            <a:lvl9pPr marL="6530279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336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3643" y="7200900"/>
            <a:ext cx="10969943" cy="850107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583643" y="919163"/>
            <a:ext cx="10969943" cy="6172200"/>
          </a:xfrm>
        </p:spPr>
        <p:txBody>
          <a:bodyPr/>
          <a:lstStyle>
            <a:lvl1pPr marL="0" indent="0">
              <a:buNone/>
              <a:defRPr sz="5700"/>
            </a:lvl1pPr>
            <a:lvl2pPr marL="816285" indent="0">
              <a:buNone/>
              <a:defRPr sz="5000"/>
            </a:lvl2pPr>
            <a:lvl3pPr marL="1632570" indent="0">
              <a:buNone/>
              <a:defRPr sz="4300"/>
            </a:lvl3pPr>
            <a:lvl4pPr marL="2448855" indent="0">
              <a:buNone/>
              <a:defRPr sz="3600"/>
            </a:lvl4pPr>
            <a:lvl5pPr marL="3265140" indent="0">
              <a:buNone/>
              <a:defRPr sz="3600"/>
            </a:lvl5pPr>
            <a:lvl6pPr marL="4081424" indent="0">
              <a:buNone/>
              <a:defRPr sz="3600"/>
            </a:lvl6pPr>
            <a:lvl7pPr marL="4897709" indent="0">
              <a:buNone/>
              <a:defRPr sz="3600"/>
            </a:lvl7pPr>
            <a:lvl8pPr marL="5713994" indent="0">
              <a:buNone/>
              <a:defRPr sz="3600"/>
            </a:lvl8pPr>
            <a:lvl9pPr marL="6530279" indent="0">
              <a:buNone/>
              <a:defRPr sz="36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83643" y="8051007"/>
            <a:ext cx="10969943" cy="1207293"/>
          </a:xfrm>
        </p:spPr>
        <p:txBody>
          <a:bodyPr/>
          <a:lstStyle>
            <a:lvl1pPr marL="0" indent="0">
              <a:buNone/>
              <a:defRPr sz="2500"/>
            </a:lvl1pPr>
            <a:lvl2pPr marL="816285" indent="0">
              <a:buNone/>
              <a:defRPr sz="2100"/>
            </a:lvl2pPr>
            <a:lvl3pPr marL="1632570" indent="0">
              <a:buNone/>
              <a:defRPr sz="1800"/>
            </a:lvl3pPr>
            <a:lvl4pPr marL="2448855" indent="0">
              <a:buNone/>
              <a:defRPr sz="1600"/>
            </a:lvl4pPr>
            <a:lvl5pPr marL="3265140" indent="0">
              <a:buNone/>
              <a:defRPr sz="1600"/>
            </a:lvl5pPr>
            <a:lvl6pPr marL="4081424" indent="0">
              <a:buNone/>
              <a:defRPr sz="1600"/>
            </a:lvl6pPr>
            <a:lvl7pPr marL="4897709" indent="0">
              <a:buNone/>
              <a:defRPr sz="1600"/>
            </a:lvl7pPr>
            <a:lvl8pPr marL="5713994" indent="0">
              <a:buNone/>
              <a:defRPr sz="1600"/>
            </a:lvl8pPr>
            <a:lvl9pPr marL="6530279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071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162" y="411957"/>
            <a:ext cx="16454914" cy="1714500"/>
          </a:xfrm>
          <a:prstGeom prst="rect">
            <a:avLst/>
          </a:prstGeom>
        </p:spPr>
        <p:txBody>
          <a:bodyPr vert="horz" lIns="163257" tIns="81628" rIns="163257" bIns="81628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162" y="2400301"/>
            <a:ext cx="16454914" cy="6788945"/>
          </a:xfrm>
          <a:prstGeom prst="rect">
            <a:avLst/>
          </a:prstGeom>
        </p:spPr>
        <p:txBody>
          <a:bodyPr vert="horz" lIns="163257" tIns="81628" rIns="163257" bIns="81628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14162" y="9534526"/>
            <a:ext cx="4266089" cy="547688"/>
          </a:xfrm>
          <a:prstGeom prst="rect">
            <a:avLst/>
          </a:prstGeom>
        </p:spPr>
        <p:txBody>
          <a:bodyPr vert="horz" lIns="163257" tIns="81628" rIns="163257" bIns="8162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421B9-EBD8-47ED-8B81-FC4F83EC728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246773" y="9534526"/>
            <a:ext cx="5789692" cy="547688"/>
          </a:xfrm>
          <a:prstGeom prst="rect">
            <a:avLst/>
          </a:prstGeom>
        </p:spPr>
        <p:txBody>
          <a:bodyPr vert="horz" lIns="163257" tIns="81628" rIns="163257" bIns="81628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3102987" y="9534526"/>
            <a:ext cx="4266089" cy="547688"/>
          </a:xfrm>
          <a:prstGeom prst="rect">
            <a:avLst/>
          </a:prstGeom>
        </p:spPr>
        <p:txBody>
          <a:bodyPr vert="horz" lIns="163257" tIns="81628" rIns="163257" bIns="81628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487A-8BC3-4FD8-8FA6-7112F03DE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03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1632570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214" indent="-612214" algn="l" defTabSz="1632570" rtl="0" eaLnBrk="1" latinLnBrk="0" hangingPunct="1">
        <a:spcBef>
          <a:spcPct val="20000"/>
        </a:spcBef>
        <a:buFont typeface="Arial" panose="020B0604020202020204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463" indent="-510178" algn="l" defTabSz="1632570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712" indent="-408142" algn="l" defTabSz="16325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6997" indent="-408142" algn="l" defTabSz="16325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282" indent="-408142" algn="l" defTabSz="1632570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89567" indent="-408142" algn="l" defTabSz="16325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5852" indent="-408142" algn="l" defTabSz="16325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137" indent="-408142" algn="l" defTabSz="16325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8421" indent="-408142" algn="l" defTabSz="16325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63257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285" algn="l" defTabSz="163257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570" algn="l" defTabSz="163257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855" algn="l" defTabSz="163257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140" algn="l" defTabSz="163257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424" algn="l" defTabSz="163257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7709" algn="l" defTabSz="163257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3994" algn="l" defTabSz="163257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0279" algn="l" defTabSz="163257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3.mp4"/><Relationship Id="rId7" Type="http://schemas.microsoft.com/office/2007/relationships/hdphoto" Target="../media/hdphoto2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3.mp4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static.tildacdn.com/tild3938-3964-4639-b833-396130646635/DSC_0998-Ed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3" y="-26700"/>
            <a:ext cx="18234139" cy="10400084"/>
          </a:xfrm>
          <a:prstGeom prst="rect">
            <a:avLst/>
          </a:prstGeom>
          <a:noFill/>
          <a:effectLst>
            <a:glow rad="1905000">
              <a:schemeClr val="tx2">
                <a:lumMod val="50000"/>
                <a:alpha val="40000"/>
              </a:schemeClr>
            </a:glow>
            <a:softEdge rad="419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49684" y="3919364"/>
            <a:ext cx="6264696" cy="1440160"/>
          </a:xfrm>
          <a:gradFill>
            <a:gsLst>
              <a:gs pos="0">
                <a:schemeClr val="accent6">
                  <a:tint val="50000"/>
                  <a:satMod val="300000"/>
                  <a:alpha val="7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7200" b="1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en-US" sz="7200" b="1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el</a:t>
            </a:r>
            <a:r>
              <a:rPr lang="en-US" sz="7200" b="1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en-US" sz="7200" b="1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ish</a:t>
            </a:r>
            <a:endParaRPr lang="ru-RU" sz="7200" b="1" dirty="0">
              <a:solidFill>
                <a:schemeClr val="bg1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-1803597" y="8023820"/>
            <a:ext cx="8856984" cy="2810644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Student:</a:t>
            </a:r>
          </a:p>
          <a:p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Daniyar </a:t>
            </a: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Yusupov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Group: ITNSA-1901</a:t>
            </a:r>
            <a:endParaRPr lang="ru-RU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5312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0065343" y="5503541"/>
            <a:ext cx="8191580" cy="4783460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632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Admin dashboard</a:t>
            </a:r>
            <a:endParaRPr kumimoji="0" lang="en-US" sz="6000" b="1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lvl="0" algn="l"/>
            <a:r>
              <a:rPr lang="en-US" sz="440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Contains some data about views, count of recipes, count of webpages, accounts, top recipes and total likes diagram.</a:t>
            </a:r>
            <a:endParaRPr kumimoji="0" lang="en-US" sz="4400" b="0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56328"/>
            <a:ext cx="8191580" cy="4792344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Accounts</a:t>
            </a:r>
            <a:endParaRPr kumimoji="0" lang="en-US" sz="6000" b="1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632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Contains</a:t>
            </a:r>
            <a:r>
              <a:rPr kumimoji="0" lang="en-US" sz="5400" b="0" i="0" u="none" strike="noStrike" kern="1200" cap="none" spc="0" normalizeH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all accounts that we have to see.</a:t>
            </a:r>
            <a:endParaRPr kumimoji="0" lang="en-US" sz="5400" b="0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Стрелка влево 7"/>
          <p:cNvSpPr/>
          <p:nvPr/>
        </p:nvSpPr>
        <p:spPr>
          <a:xfrm>
            <a:off x="10797803" y="6367636"/>
            <a:ext cx="978408" cy="484632"/>
          </a:xfrm>
          <a:prstGeom prst="leftArrow">
            <a:avLst>
              <a:gd name="adj1" fmla="val 61265"/>
              <a:gd name="adj2" fmla="val 126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632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261299" y="1399084"/>
            <a:ext cx="1005927" cy="5060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94" y="5503540"/>
            <a:ext cx="9951039" cy="46037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80" y="246956"/>
            <a:ext cx="9903049" cy="46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38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phonoteka.org/uploads/posts/2021-05/1620136630_4-phonoteka_org-p-kukhnya-zadnii-fon-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9000"/>
                    </a14:imgEffect>
                    <a14:imgEffect>
                      <a14:brightnessContrast bright="-4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" y="-57321"/>
            <a:ext cx="18390096" cy="1034431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121555" y="792600"/>
            <a:ext cx="6192688" cy="1224136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lumMod val="0"/>
                  <a:lumOff val="100000"/>
                  <a:alpha val="40000"/>
                </a:schemeClr>
              </a:gs>
              <a:gs pos="35000">
                <a:schemeClr val="accent1">
                  <a:tint val="37000"/>
                  <a:satMod val="300000"/>
                  <a:alpha val="48000"/>
                </a:schemeClr>
              </a:gs>
              <a:gs pos="100000">
                <a:schemeClr val="tx2">
                  <a:alpha val="76000"/>
                  <a:lumMod val="71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Description</a:t>
            </a:r>
            <a:endParaRPr lang="ru-RU" sz="6000" b="1" dirty="0">
              <a:solidFill>
                <a:schemeClr val="bg1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88691" y="2016736"/>
            <a:ext cx="16849872" cy="7735276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b="1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DelDish</a:t>
            </a:r>
            <a:r>
              <a:rPr lang="ru-RU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delicious dish</a:t>
            </a:r>
            <a:r>
              <a:rPr lang="ru-RU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)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6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is a 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web-based recipe handbook </a:t>
            </a:r>
            <a:r>
              <a:rPr lang="en-US" sz="6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for step-by-step cooking recipes that will help you prepare a wide variety of dishes with ease and interest. </a:t>
            </a:r>
            <a:endParaRPr lang="en-US" sz="600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l"/>
            <a:endParaRPr lang="ru-RU" sz="600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I </a:t>
            </a:r>
            <a:r>
              <a:rPr lang="en-US" sz="6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chose this topic because I found fast and accessible cooking very interesting.</a:t>
            </a:r>
            <a:endParaRPr lang="en-US" sz="600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571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honoteka.org/uploads/posts/2021-05/1620136630_4-phonoteka_org-p-kukhnya-zadnii-fon-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9000"/>
                    </a14:imgEffect>
                    <a14:imgEffect>
                      <a14:brightnessContrast bright="-4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" y="-57321"/>
            <a:ext cx="18390096" cy="1034431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181179" y="549624"/>
            <a:ext cx="7779811" cy="1224136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lumMod val="0"/>
                  <a:lumOff val="100000"/>
                  <a:alpha val="40000"/>
                </a:schemeClr>
              </a:gs>
              <a:gs pos="35000">
                <a:schemeClr val="accent1">
                  <a:tint val="37000"/>
                  <a:satMod val="300000"/>
                  <a:alpha val="48000"/>
                </a:schemeClr>
              </a:gs>
              <a:gs pos="100000">
                <a:schemeClr val="tx2">
                  <a:alpha val="76000"/>
                  <a:lumMod val="71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Relevance</a:t>
            </a:r>
            <a:endParaRPr lang="ru-RU" sz="6000" b="1" dirty="0">
              <a:solidFill>
                <a:schemeClr val="bg1"/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86308" y="2047156"/>
            <a:ext cx="13969552" cy="6768752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Recipe websites remain relevant to this day because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:</a:t>
            </a:r>
            <a:endParaRPr lang="ru-RU" sz="600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marL="857250" indent="-857250" algn="l">
              <a:buFont typeface="Wingdings" panose="05000000000000000000" pitchFamily="2" charset="2"/>
              <a:buChar char="ü"/>
            </a:pPr>
            <a:r>
              <a:rPr lang="en-US" sz="6000" b="1" dirty="0">
                <a:solidFill>
                  <a:schemeClr val="bg1"/>
                </a:solidFill>
              </a:rPr>
              <a:t>Fast recipe </a:t>
            </a:r>
            <a:r>
              <a:rPr lang="en-US" sz="6000" b="1" dirty="0" smtClean="0">
                <a:solidFill>
                  <a:schemeClr val="bg1"/>
                </a:solidFill>
              </a:rPr>
              <a:t>availability</a:t>
            </a:r>
            <a:endParaRPr lang="ru-RU" sz="6000" b="1" dirty="0" smtClean="0">
              <a:solidFill>
                <a:schemeClr val="bg1"/>
              </a:solidFill>
            </a:endParaRPr>
          </a:p>
          <a:p>
            <a:pPr marL="857250" indent="-857250" algn="l">
              <a:buFont typeface="Wingdings" panose="05000000000000000000" pitchFamily="2" charset="2"/>
              <a:buChar char="ü"/>
            </a:pPr>
            <a:r>
              <a:rPr lang="en-US" sz="6000" b="1" dirty="0">
                <a:solidFill>
                  <a:schemeClr val="bg1"/>
                </a:solidFill>
              </a:rPr>
              <a:t>Comprehensibility</a:t>
            </a:r>
            <a:endParaRPr lang="ru-RU" sz="6000" b="1" dirty="0" smtClean="0">
              <a:solidFill>
                <a:schemeClr val="bg1"/>
              </a:solidFill>
            </a:endParaRPr>
          </a:p>
          <a:p>
            <a:pPr marL="857250" indent="-857250" algn="l">
              <a:buFont typeface="Wingdings" panose="05000000000000000000" pitchFamily="2" charset="2"/>
              <a:buChar char="ü"/>
            </a:pPr>
            <a:r>
              <a:rPr lang="en-US" sz="6000" b="1" dirty="0">
                <a:solidFill>
                  <a:schemeClr val="bg1"/>
                </a:solidFill>
              </a:rPr>
              <a:t>The need for minimal cooking skills</a:t>
            </a:r>
            <a:endParaRPr lang="ru-RU" sz="6000" b="1" dirty="0" smtClean="0">
              <a:solidFill>
                <a:schemeClr val="bg1"/>
              </a:solidFill>
            </a:endParaRPr>
          </a:p>
          <a:p>
            <a:pPr marL="857250" indent="-857250" algn="l">
              <a:buFont typeface="Wingdings" panose="05000000000000000000" pitchFamily="2" charset="2"/>
              <a:buChar char="ü"/>
            </a:pPr>
            <a:r>
              <a:rPr lang="en-US" sz="6000" b="1" dirty="0">
                <a:solidFill>
                  <a:schemeClr val="bg1"/>
                </a:solidFill>
              </a:rPr>
              <a:t>Step-by-step cooking instructions</a:t>
            </a:r>
            <a:endParaRPr lang="ru-RU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46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honoteka.org/uploads/posts/2021-05/1620136630_4-phonoteka_org-p-kukhnya-zadnii-fon-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9000"/>
                    </a14:imgEffect>
                    <a14:imgEffect>
                      <a14:brightnessContrast bright="-4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" y="-57321"/>
            <a:ext cx="18390096" cy="1034431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973267" y="534988"/>
            <a:ext cx="6192688" cy="1224136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lumMod val="0"/>
                  <a:lumOff val="100000"/>
                  <a:alpha val="40000"/>
                </a:schemeClr>
              </a:gs>
              <a:gs pos="35000">
                <a:schemeClr val="accent1">
                  <a:tint val="37000"/>
                  <a:satMod val="300000"/>
                  <a:alpha val="48000"/>
                </a:schemeClr>
              </a:gs>
              <a:gs pos="100000">
                <a:schemeClr val="tx2">
                  <a:alpha val="76000"/>
                  <a:lumMod val="71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Team members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2165955" y="2351433"/>
            <a:ext cx="5760639" cy="6867524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468000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b="1" dirty="0" smtClean="0">
              <a:solidFill>
                <a:schemeClr val="bg1"/>
              </a:solidFill>
            </a:endParaRPr>
          </a:p>
          <a:p>
            <a:r>
              <a:rPr lang="en-US" sz="4800" b="1" dirty="0" smtClean="0">
                <a:solidFill>
                  <a:schemeClr val="bg1"/>
                </a:solidFill>
              </a:rPr>
              <a:t>Front end:</a:t>
            </a:r>
          </a:p>
          <a:p>
            <a:r>
              <a:rPr lang="en-US" sz="4800" b="1" dirty="0" err="1" smtClean="0">
                <a:solidFill>
                  <a:schemeClr val="bg1"/>
                </a:solidFill>
              </a:rPr>
              <a:t>Yusupov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Daniyar</a:t>
            </a:r>
            <a:endParaRPr lang="en-US" sz="4800" b="1" dirty="0">
              <a:solidFill>
                <a:schemeClr val="bg1"/>
              </a:solidFill>
            </a:endParaRPr>
          </a:p>
          <a:p>
            <a:endParaRPr lang="en-US" sz="4800" b="1" dirty="0" smtClean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  <a:p>
            <a:r>
              <a:rPr lang="en-US" sz="4800" b="1" dirty="0" smtClean="0">
                <a:solidFill>
                  <a:schemeClr val="bg1"/>
                </a:solidFill>
              </a:rPr>
              <a:t>Back end:</a:t>
            </a:r>
          </a:p>
          <a:p>
            <a:r>
              <a:rPr lang="en-US" sz="4800" b="1" dirty="0" err="1" smtClean="0">
                <a:solidFill>
                  <a:schemeClr val="bg1"/>
                </a:solidFill>
              </a:rPr>
              <a:t>Yusupov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Daniyar</a:t>
            </a:r>
            <a:endParaRPr lang="en-US" sz="4800" b="1" dirty="0" smtClean="0">
              <a:solidFill>
                <a:schemeClr val="bg1"/>
              </a:solidFill>
            </a:endParaRPr>
          </a:p>
          <a:p>
            <a:r>
              <a:rPr lang="en-US" sz="4800" b="1" dirty="0" err="1" smtClean="0">
                <a:solidFill>
                  <a:schemeClr val="bg1"/>
                </a:solidFill>
              </a:rPr>
              <a:t>Aldabekova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Guldana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659" y="2351433"/>
            <a:ext cx="9361040" cy="6867525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softEdge rad="1397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04935" y="3631332"/>
            <a:ext cx="2001250" cy="2022919"/>
          </a:xfrm>
          <a:prstGeom prst="rect">
            <a:avLst/>
          </a:prstGeom>
          <a:noFill/>
          <a:effectLst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3202" y="6757255"/>
            <a:ext cx="2001250" cy="200125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4915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honoteka.org/uploads/posts/2021-05/1620136630_4-phonoteka_org-p-kukhnya-zadnii-fon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9000"/>
                    </a14:imgEffect>
                    <a14:imgEffect>
                      <a14:brightnessContrast bright="-4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" y="-57321"/>
            <a:ext cx="18390096" cy="1034431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80803" y="6007596"/>
            <a:ext cx="6628568" cy="2016224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lumMod val="0"/>
                  <a:lumOff val="100000"/>
                  <a:alpha val="40000"/>
                </a:schemeClr>
              </a:gs>
              <a:gs pos="35000">
                <a:schemeClr val="accent1">
                  <a:tint val="37000"/>
                  <a:satMod val="300000"/>
                  <a:alpha val="48000"/>
                </a:schemeClr>
              </a:gs>
              <a:gs pos="100000">
                <a:schemeClr val="tx2">
                  <a:alpha val="76000"/>
                  <a:lumMod val="71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Features </a:t>
            </a:r>
          </a:p>
          <a:p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(Admin dashboard)</a:t>
            </a:r>
          </a:p>
        </p:txBody>
      </p:sp>
      <p:pic>
        <p:nvPicPr>
          <p:cNvPr id="8" name="BB8895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9372" y="4717058"/>
            <a:ext cx="11213590" cy="459730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288907" y="318964"/>
            <a:ext cx="17841777" cy="4104456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My project contains next pages:</a:t>
            </a:r>
          </a:p>
          <a:p>
            <a:pPr algn="l"/>
            <a:endParaRPr lang="en-US" sz="600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marL="857250" indent="-857250" algn="l">
              <a:buFont typeface="Wingdings" panose="05000000000000000000" pitchFamily="2" charset="2"/>
              <a:buChar char="v"/>
            </a:pP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Home</a:t>
            </a:r>
            <a:r>
              <a:rPr lang="en-US" sz="6000" spc="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  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About</a:t>
            </a:r>
            <a:r>
              <a:rPr lang="en-US" sz="6000" spc="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  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Recipes</a:t>
            </a:r>
            <a:r>
              <a:rPr lang="en-US" sz="6000" spc="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  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Contacts</a:t>
            </a:r>
            <a:r>
              <a:rPr lang="en-US" sz="6000" spc="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 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Accounts</a:t>
            </a:r>
          </a:p>
          <a:p>
            <a:pPr marL="857250" indent="-857250" algn="l">
              <a:buFont typeface="Wingdings" panose="05000000000000000000" pitchFamily="2" charset="2"/>
              <a:buChar char="v"/>
            </a:pP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Log in</a:t>
            </a:r>
            <a:r>
              <a:rPr lang="en-US" sz="6000" spc="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 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Sign up</a:t>
            </a:r>
            <a:r>
              <a:rPr lang="en-US" sz="6000" spc="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 </a:t>
            </a: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Admin dashboard,  Recipe example</a:t>
            </a:r>
          </a:p>
        </p:txBody>
      </p:sp>
    </p:spTree>
    <p:extLst>
      <p:ext uri="{BB962C8B-B14F-4D97-AF65-F5344CB8AC3E}">
        <p14:creationId xmlns:p14="http://schemas.microsoft.com/office/powerpoint/2010/main" val="1076616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5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honoteka.org/uploads/posts/2021-05/1620136630_4-phonoteka_org-p-kukhnya-zadnii-fon-4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9000"/>
                    </a14:imgEffect>
                    <a14:imgEffect>
                      <a14:brightnessContrast bright="-4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" y="-57321"/>
            <a:ext cx="18390096" cy="1034431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25612" y="1399084"/>
            <a:ext cx="5071591" cy="2160240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lumMod val="0"/>
                  <a:lumOff val="100000"/>
                  <a:alpha val="40000"/>
                </a:schemeClr>
              </a:gs>
              <a:gs pos="35000">
                <a:schemeClr val="accent1">
                  <a:tint val="37000"/>
                  <a:satMod val="300000"/>
                  <a:alpha val="48000"/>
                </a:schemeClr>
              </a:gs>
              <a:gs pos="100000">
                <a:schemeClr val="tx2">
                  <a:alpha val="76000"/>
                  <a:lumMod val="71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Features </a:t>
            </a:r>
          </a:p>
          <a:p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(Menu Slider)</a:t>
            </a:r>
          </a:p>
        </p:txBody>
      </p:sp>
      <p:pic>
        <p:nvPicPr>
          <p:cNvPr id="8" name="350DDB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05.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99964" y="462590"/>
            <a:ext cx="12161358" cy="460890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795" y="6743952"/>
            <a:ext cx="7109060" cy="2127688"/>
          </a:xfrm>
          <a:prstGeom prst="rect">
            <a:avLst/>
          </a:prstGeom>
        </p:spPr>
      </p:pic>
      <p:pic>
        <p:nvPicPr>
          <p:cNvPr id="7" name="F2492F7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9949" y="5359134"/>
            <a:ext cx="10385846" cy="4327379"/>
          </a:xfrm>
        </p:spPr>
      </p:pic>
    </p:spTree>
    <p:extLst>
      <p:ext uri="{BB962C8B-B14F-4D97-AF65-F5344CB8AC3E}">
        <p14:creationId xmlns:p14="http://schemas.microsoft.com/office/powerpoint/2010/main" val="3804050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25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6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10221739" y="40943"/>
            <a:ext cx="8038718" cy="1287177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lumMod val="0"/>
                  <a:lumOff val="100000"/>
                  <a:alpha val="40000"/>
                </a:schemeClr>
              </a:gs>
              <a:gs pos="35000">
                <a:schemeClr val="accent1">
                  <a:tint val="37000"/>
                  <a:satMod val="300000"/>
                  <a:alpha val="48000"/>
                </a:schemeClr>
              </a:gs>
              <a:gs pos="100000">
                <a:schemeClr val="tx2">
                  <a:alpha val="76000"/>
                  <a:lumMod val="71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Project Demonstration</a:t>
            </a:r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19" y="153484"/>
            <a:ext cx="9951039" cy="514065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0091658" y="1183059"/>
            <a:ext cx="8191580" cy="4104456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Main page</a:t>
            </a:r>
          </a:p>
          <a:p>
            <a:pPr algn="l"/>
            <a:r>
              <a:rPr lang="en-US" sz="5400" dirty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Contains</a:t>
            </a:r>
            <a:r>
              <a:rPr 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a slider and short info bar with button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507" y="5503540"/>
            <a:ext cx="9951039" cy="4603763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0" y="6002847"/>
            <a:ext cx="8191580" cy="4104456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About</a:t>
            </a:r>
          </a:p>
          <a:p>
            <a:pPr algn="l"/>
            <a:r>
              <a:rPr lang="en-US" sz="5400" dirty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Contains</a:t>
            </a:r>
            <a:r>
              <a:rPr 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more description about recipe handbook</a:t>
            </a:r>
          </a:p>
        </p:txBody>
      </p:sp>
      <p:sp>
        <p:nvSpPr>
          <p:cNvPr id="8" name="Стрелка влево 7"/>
          <p:cNvSpPr/>
          <p:nvPr/>
        </p:nvSpPr>
        <p:spPr>
          <a:xfrm>
            <a:off x="11157843" y="2192490"/>
            <a:ext cx="978408" cy="484632"/>
          </a:xfrm>
          <a:prstGeom prst="leftArrow">
            <a:avLst>
              <a:gd name="adj1" fmla="val 61265"/>
              <a:gd name="adj2" fmla="val 126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05315" y="7087716"/>
            <a:ext cx="1005927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86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397203" y="197477"/>
            <a:ext cx="7396280" cy="5075246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Recipes</a:t>
            </a:r>
            <a:endParaRPr kumimoji="0" lang="en-US" sz="6000" b="1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lvl="0" algn="l">
              <a:defRPr/>
            </a:pPr>
            <a:r>
              <a:rPr lang="en-US" sz="4800" dirty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Contains</a:t>
            </a:r>
            <a:r>
              <a:rPr kumimoji="0" lang="en-US" sz="4800" b="0" i="0" u="none" strike="noStrike" kern="1200" cap="none" spc="0" normalizeH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3 blocks of dishes in 3 different </a:t>
            </a:r>
            <a:r>
              <a:rPr kumimoji="0" lang="en-US" sz="4800" b="0" i="0" u="none" strike="noStrike" kern="1200" cap="none" spc="0" normalizeH="0" noProof="0" dirty="0" err="1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cuisin</a:t>
            </a:r>
            <a:r>
              <a:rPr lang="en-US" sz="4800" dirty="0" err="1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es</a:t>
            </a:r>
            <a:endParaRPr kumimoji="0" lang="en-US" sz="4800" b="0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403016" y="5192850"/>
            <a:ext cx="7390467" cy="4970808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1st Recipe </a:t>
            </a:r>
          </a:p>
          <a:p>
            <a:pPr marL="0" marR="0" lvl="0" indent="0" algn="l" defTabSz="1632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Example of step-by-step recipe guide with components and photos</a:t>
            </a:r>
            <a:endParaRPr kumimoji="0" lang="en-US" sz="5400" b="0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Стрелка влево 7"/>
          <p:cNvSpPr/>
          <p:nvPr/>
        </p:nvSpPr>
        <p:spPr>
          <a:xfrm>
            <a:off x="6430660" y="1831132"/>
            <a:ext cx="978408" cy="484632"/>
          </a:xfrm>
          <a:prstGeom prst="leftArrow">
            <a:avLst>
              <a:gd name="adj1" fmla="val 61265"/>
              <a:gd name="adj2" fmla="val 126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632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157843" y="6223620"/>
            <a:ext cx="1005927" cy="5060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" y="216695"/>
            <a:ext cx="5265289" cy="989060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3483" y="318964"/>
            <a:ext cx="5439573" cy="97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5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0113333" y="140261"/>
            <a:ext cx="8191580" cy="4710457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sz="6000" b="1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Log in</a:t>
            </a:r>
            <a:endParaRPr kumimoji="0" lang="en-US" sz="6000" b="1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lvl="0" algn="l"/>
            <a:r>
              <a:rPr lang="en-US" sz="4400" dirty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Contains </a:t>
            </a:r>
            <a:r>
              <a:rPr kumimoji="0" lang="en-US" sz="4400" b="0" i="0" u="none" strike="noStrike" kern="120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 login</a:t>
            </a:r>
            <a:r>
              <a:rPr kumimoji="0" lang="en-US" sz="4400" b="0" i="0" u="none" strike="noStrike" kern="1200" cap="none" spc="0" normalizeH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block with email and password fields, “Login” button with link on admin dashboard, link to sign up page.</a:t>
            </a:r>
            <a:endParaRPr kumimoji="0" lang="en-US" sz="4400" b="0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5503540"/>
            <a:ext cx="8191580" cy="4603763"/>
          </a:xfrm>
          <a:prstGeom prst="rect">
            <a:avLst/>
          </a:prstGeom>
          <a:gradFill rotWithShape="1">
            <a:gsLst>
              <a:gs pos="0">
                <a:schemeClr val="accent1">
                  <a:tint val="50000"/>
                  <a:satMod val="300000"/>
                  <a:alpha val="60000"/>
                  <a:lumMod val="90000"/>
                </a:schemeClr>
              </a:gs>
              <a:gs pos="35000">
                <a:schemeClr val="accent1">
                  <a:tint val="37000"/>
                  <a:satMod val="300000"/>
                  <a:alpha val="52000"/>
                  <a:lumMod val="86000"/>
                </a:schemeClr>
              </a:gs>
              <a:gs pos="100000">
                <a:schemeClr val="tx2">
                  <a:lumMod val="71000"/>
                  <a:alpha val="43000"/>
                </a:schemeClr>
              </a:gs>
            </a:gsLst>
            <a:lin ang="16200000" scaled="1"/>
          </a:gradFill>
          <a:effectLst>
            <a:outerShdw blurRad="40000" dist="20000" dir="5400000" rotWithShape="0">
              <a:srgbClr val="000000">
                <a:alpha val="38000"/>
              </a:srgbClr>
            </a:outerShdw>
            <a:softEdge rad="139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163257" tIns="81628" rIns="163257" bIns="81628" rtlCol="0" anchor="ctr">
            <a:noAutofit/>
          </a:bodyPr>
          <a:lstStyle>
            <a:lvl1pPr algn="ctr" defTabSz="163257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Sign up</a:t>
            </a:r>
            <a:endParaRPr kumimoji="0" lang="en-US" sz="6000" b="1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lvl="0" algn="l"/>
            <a:r>
              <a:rPr lang="en-US" sz="5400" dirty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Contains</a:t>
            </a:r>
            <a:r>
              <a:rPr kumimoji="0" lang="en-US" sz="5400" b="0" i="0" u="none" strike="noStrike" kern="1200" cap="none" spc="0" normalizeH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some fields </a:t>
            </a:r>
            <a:r>
              <a:rPr kumimoji="0" lang="en-US" sz="5400" b="0" i="0" u="none" strike="noStrike" kern="1200" cap="none" spc="0" normalizeH="0" noProof="0" dirty="0" err="1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fo</a:t>
            </a:r>
            <a:r>
              <a:rPr lang="en-US" sz="540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r registration and link to log in page.</a:t>
            </a:r>
            <a:endParaRPr kumimoji="0" lang="en-US" sz="5400" b="0" i="0" u="none" strike="noStrike" kern="1200" cap="none" spc="0" normalizeH="0" baseline="0" noProof="0" dirty="0" smtClean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Стрелка влево 7"/>
          <p:cNvSpPr/>
          <p:nvPr/>
        </p:nvSpPr>
        <p:spPr>
          <a:xfrm>
            <a:off x="11373867" y="967036"/>
            <a:ext cx="978408" cy="484632"/>
          </a:xfrm>
          <a:prstGeom prst="leftArrow">
            <a:avLst>
              <a:gd name="adj1" fmla="val 61265"/>
              <a:gd name="adj2" fmla="val 126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632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189291" y="6367636"/>
            <a:ext cx="1005927" cy="50601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94" y="246956"/>
            <a:ext cx="9951039" cy="460376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80" y="5503540"/>
            <a:ext cx="9951039" cy="46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66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246</Words>
  <Application>Microsoft Office PowerPoint</Application>
  <PresentationFormat>Произвольный</PresentationFormat>
  <Paragraphs>49</Paragraphs>
  <Slides>10</Slides>
  <Notes>1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Тема Office</vt:lpstr>
      <vt:lpstr>DelDish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Project Demonstration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handbook</dc:title>
  <dc:creator>User</dc:creator>
  <cp:lastModifiedBy>MiniDragon</cp:lastModifiedBy>
  <cp:revision>56</cp:revision>
  <dcterms:created xsi:type="dcterms:W3CDTF">2021-10-14T17:36:29Z</dcterms:created>
  <dcterms:modified xsi:type="dcterms:W3CDTF">2021-10-21T11:59:29Z</dcterms:modified>
</cp:coreProperties>
</file>